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2" r:id="rId3"/>
    <p:sldId id="293" r:id="rId4"/>
    <p:sldId id="263" r:id="rId5"/>
    <p:sldId id="298" r:id="rId6"/>
    <p:sldId id="260" r:id="rId7"/>
    <p:sldId id="287" r:id="rId8"/>
    <p:sldId id="300" r:id="rId9"/>
    <p:sldId id="297" r:id="rId10"/>
    <p:sldId id="257" r:id="rId11"/>
    <p:sldId id="259" r:id="rId12"/>
    <p:sldId id="258" r:id="rId13"/>
    <p:sldId id="294" r:id="rId14"/>
    <p:sldId id="296" r:id="rId15"/>
    <p:sldId id="264" r:id="rId16"/>
    <p:sldId id="278" r:id="rId17"/>
    <p:sldId id="265" r:id="rId18"/>
    <p:sldId id="266" r:id="rId19"/>
    <p:sldId id="267" r:id="rId20"/>
    <p:sldId id="279" r:id="rId21"/>
    <p:sldId id="268" r:id="rId22"/>
    <p:sldId id="280" r:id="rId23"/>
    <p:sldId id="285" r:id="rId24"/>
    <p:sldId id="282" r:id="rId25"/>
    <p:sldId id="281" r:id="rId26"/>
    <p:sldId id="288" r:id="rId27"/>
    <p:sldId id="301" r:id="rId28"/>
    <p:sldId id="302" r:id="rId29"/>
    <p:sldId id="290" r:id="rId30"/>
    <p:sldId id="299" r:id="rId31"/>
    <p:sldId id="270" r:id="rId32"/>
    <p:sldId id="271" r:id="rId33"/>
    <p:sldId id="272" r:id="rId34"/>
    <p:sldId id="273" r:id="rId35"/>
    <p:sldId id="295" r:id="rId36"/>
    <p:sldId id="269" r:id="rId37"/>
    <p:sldId id="286" r:id="rId38"/>
    <p:sldId id="289" r:id="rId39"/>
    <p:sldId id="303" r:id="rId40"/>
    <p:sldId id="304" r:id="rId41"/>
    <p:sldId id="291" r:id="rId42"/>
    <p:sldId id="274" r:id="rId43"/>
    <p:sldId id="283" r:id="rId44"/>
    <p:sldId id="284" r:id="rId45"/>
    <p:sldId id="275" r:id="rId46"/>
    <p:sldId id="277" r:id="rId47"/>
    <p:sldId id="276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7065" y="1366403"/>
            <a:ext cx="4028792" cy="788322"/>
          </a:xfrm>
        </p:spPr>
        <p:txBody>
          <a:bodyPr/>
          <a:lstStyle/>
          <a:p>
            <a:pPr algn="ctr"/>
            <a:r>
              <a:rPr lang="zh-CN" altLang="en-US" sz="66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应用文</a:t>
            </a:r>
            <a:endParaRPr lang="en-MY" sz="66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7932" y="2154725"/>
            <a:ext cx="63826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SPM</a:t>
            </a:r>
            <a:r>
              <a:rPr lang="zh-CN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华文试</a:t>
            </a:r>
            <a:r>
              <a:rPr lang="zh-CN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卷一</a:t>
            </a:r>
            <a:r>
              <a:rPr lang="zh-CN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60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MY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30%</a:t>
            </a:r>
            <a:r>
              <a:rPr lang="zh-CN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CN" sz="6000" b="1" dirty="0" smtClean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字</a:t>
            </a:r>
            <a:r>
              <a:rPr lang="zh-CN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数不多于</a:t>
            </a:r>
            <a:r>
              <a:rPr lang="en-MY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120</a:t>
            </a:r>
            <a:r>
              <a:rPr lang="zh-CN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字</a:t>
            </a:r>
            <a:endParaRPr lang="en-MY" sz="60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dirty="0"/>
          </a:p>
        </p:txBody>
      </p:sp>
      <p:sp>
        <p:nvSpPr>
          <p:cNvPr id="3" name="Oval 2"/>
          <p:cNvSpPr/>
          <p:nvPr/>
        </p:nvSpPr>
        <p:spPr>
          <a:xfrm>
            <a:off x="615636" y="764348"/>
            <a:ext cx="2163779" cy="12041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修身</a:t>
            </a:r>
            <a:endParaRPr lang="en-MY" sz="48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Oval 4"/>
          <p:cNvSpPr/>
          <p:nvPr/>
        </p:nvSpPr>
        <p:spPr>
          <a:xfrm>
            <a:off x="615636" y="2163628"/>
            <a:ext cx="2163779" cy="12041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齐家</a:t>
            </a:r>
            <a:endParaRPr lang="en-MY" sz="48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615636" y="3520943"/>
            <a:ext cx="2163779" cy="12041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治国</a:t>
            </a:r>
            <a:endParaRPr lang="en-MY" sz="48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534156" y="4976488"/>
            <a:ext cx="3096284" cy="12041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平天下</a:t>
            </a:r>
            <a:endParaRPr lang="en-MY" sz="48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5029" y="1045029"/>
            <a:ext cx="733529" cy="715535"/>
          </a:xfrm>
          <a:prstGeom prst="rect">
            <a:avLst/>
          </a:prstGeom>
          <a:solidFill>
            <a:schemeClr val="accent1">
              <a:alpha val="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1045029" y="2492304"/>
            <a:ext cx="733529" cy="715535"/>
          </a:xfrm>
          <a:prstGeom prst="rect">
            <a:avLst/>
          </a:prstGeom>
          <a:solidFill>
            <a:schemeClr val="accent1">
              <a:alpha val="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1045029" y="3866792"/>
            <a:ext cx="733529" cy="715535"/>
          </a:xfrm>
          <a:prstGeom prst="rect">
            <a:avLst/>
          </a:prstGeom>
          <a:solidFill>
            <a:schemeClr val="accent1">
              <a:alpha val="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/>
          <p:cNvSpPr/>
          <p:nvPr/>
        </p:nvSpPr>
        <p:spPr>
          <a:xfrm>
            <a:off x="1137952" y="5294046"/>
            <a:ext cx="733529" cy="715535"/>
          </a:xfrm>
          <a:prstGeom prst="rect">
            <a:avLst/>
          </a:prstGeom>
          <a:solidFill>
            <a:schemeClr val="accent1">
              <a:alpha val="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000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204813"/>
              </p:ext>
            </p:extLst>
          </p:nvPr>
        </p:nvGraphicFramePr>
        <p:xfrm>
          <a:off x="519253" y="504825"/>
          <a:ext cx="11167923" cy="5935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9057"/>
                <a:gridCol w="3723835"/>
                <a:gridCol w="3725031"/>
              </a:tblGrid>
              <a:tr h="262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个人</a:t>
                      </a:r>
                      <a:endParaRPr lang="en-MY" sz="28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群人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公众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称呼：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altLang="en-US" sz="28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28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28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</a:t>
                      </a:r>
                      <a:r>
                        <a:rPr lang="en-US" altLang="zh-CN" sz="28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XX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8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57275" y="1019175"/>
            <a:ext cx="9991725" cy="3905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Oval 7"/>
          <p:cNvSpPr/>
          <p:nvPr/>
        </p:nvSpPr>
        <p:spPr>
          <a:xfrm>
            <a:off x="5477900" y="1351208"/>
            <a:ext cx="1209675" cy="542925"/>
          </a:xfrm>
          <a:prstGeom prst="ellipse">
            <a:avLst/>
          </a:prstGeom>
          <a:solidFill>
            <a:schemeClr val="accent1">
              <a:alpha val="29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Oval 8"/>
          <p:cNvSpPr/>
          <p:nvPr/>
        </p:nvSpPr>
        <p:spPr>
          <a:xfrm>
            <a:off x="1760821" y="1380454"/>
            <a:ext cx="1209675" cy="542925"/>
          </a:xfrm>
          <a:prstGeom prst="ellipse">
            <a:avLst/>
          </a:prstGeom>
          <a:solidFill>
            <a:schemeClr val="accent1">
              <a:alpha val="29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Oval 9"/>
          <p:cNvSpPr/>
          <p:nvPr/>
        </p:nvSpPr>
        <p:spPr>
          <a:xfrm>
            <a:off x="9194979" y="1351208"/>
            <a:ext cx="1209675" cy="542925"/>
          </a:xfrm>
          <a:prstGeom prst="ellipse">
            <a:avLst/>
          </a:prstGeom>
          <a:solidFill>
            <a:schemeClr val="accent1">
              <a:alpha val="29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528034" y="2756079"/>
            <a:ext cx="2305318" cy="1378039"/>
          </a:xfrm>
          <a:prstGeom prst="rect">
            <a:avLst/>
          </a:prstGeom>
          <a:solidFill>
            <a:schemeClr val="accent1">
              <a:alpha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/>
          <p:cNvSpPr/>
          <p:nvPr/>
        </p:nvSpPr>
        <p:spPr>
          <a:xfrm>
            <a:off x="4273726" y="4610638"/>
            <a:ext cx="2178590" cy="450760"/>
          </a:xfrm>
          <a:prstGeom prst="rect">
            <a:avLst/>
          </a:prstGeom>
          <a:solidFill>
            <a:schemeClr val="accent1">
              <a:alpha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68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861840"/>
              </p:ext>
            </p:extLst>
          </p:nvPr>
        </p:nvGraphicFramePr>
        <p:xfrm>
          <a:off x="476518" y="502276"/>
          <a:ext cx="11217499" cy="6013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35965"/>
                <a:gridCol w="3740767"/>
                <a:gridCol w="3740767"/>
              </a:tblGrid>
              <a:tr h="210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20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通告格式</a:t>
                      </a:r>
                      <a:endParaRPr lang="en-MY" sz="20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启事格式</a:t>
                      </a:r>
                      <a:endParaRPr lang="en-MY" sz="20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6878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信人职衔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收信人姓名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收信人地址 </a:t>
                      </a: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</a:t>
                      </a: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期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称呼：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8 </a:t>
                      </a:r>
                      <a:r>
                        <a:rPr lang="zh-CN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</a:t>
                      </a: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3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致：全体</a:t>
                      </a: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u="sng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sz="1400" b="1" u="sng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u="none" strike="noStrike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2···························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</a:t>
                      </a: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3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u="sng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sz="1400" b="1" u="sng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u="none" strike="noStrike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2······························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sz="14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1149790" y="742384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/>
          <p:cNvSpPr/>
          <p:nvPr/>
        </p:nvSpPr>
        <p:spPr>
          <a:xfrm>
            <a:off x="1149790" y="1420499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Oval 13"/>
          <p:cNvSpPr/>
          <p:nvPr/>
        </p:nvSpPr>
        <p:spPr>
          <a:xfrm>
            <a:off x="1149790" y="1647930"/>
            <a:ext cx="416460" cy="338427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Oval 14"/>
          <p:cNvSpPr/>
          <p:nvPr/>
        </p:nvSpPr>
        <p:spPr>
          <a:xfrm>
            <a:off x="3502777" y="1936116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extBox 3"/>
          <p:cNvSpPr txBox="1"/>
          <p:nvPr/>
        </p:nvSpPr>
        <p:spPr>
          <a:xfrm>
            <a:off x="3502777" y="5436158"/>
            <a:ext cx="557683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2020</a:t>
            </a:r>
            <a:r>
              <a:rPr lang="zh-CN" altLang="en-US" sz="6000" b="1" dirty="0" smtClean="0"/>
              <a:t>年</a:t>
            </a:r>
            <a:r>
              <a:rPr lang="en-US" altLang="zh-CN" sz="6000" b="1" dirty="0" smtClean="0"/>
              <a:t>10</a:t>
            </a:r>
            <a:r>
              <a:rPr lang="zh-CN" altLang="en-US" sz="6000" b="1" dirty="0" smtClean="0"/>
              <a:t>月</a:t>
            </a:r>
            <a:r>
              <a:rPr lang="en-US" altLang="zh-CN" sz="6000" b="1" dirty="0" smtClean="0"/>
              <a:t>3</a:t>
            </a:r>
            <a:r>
              <a:rPr lang="zh-CN" altLang="en-US" sz="6000" b="1" dirty="0" smtClean="0"/>
              <a:t>日</a:t>
            </a:r>
            <a:endParaRPr lang="en-MY" sz="6000" b="1" dirty="0"/>
          </a:p>
        </p:txBody>
      </p:sp>
      <p:sp>
        <p:nvSpPr>
          <p:cNvPr id="16" name="Oval 15"/>
          <p:cNvSpPr/>
          <p:nvPr/>
        </p:nvSpPr>
        <p:spPr>
          <a:xfrm>
            <a:off x="611081" y="2379918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Oval 16"/>
          <p:cNvSpPr/>
          <p:nvPr/>
        </p:nvSpPr>
        <p:spPr>
          <a:xfrm>
            <a:off x="611080" y="2788759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Oval 17"/>
          <p:cNvSpPr/>
          <p:nvPr/>
        </p:nvSpPr>
        <p:spPr>
          <a:xfrm>
            <a:off x="1149790" y="5117812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Oval 18"/>
          <p:cNvSpPr/>
          <p:nvPr/>
        </p:nvSpPr>
        <p:spPr>
          <a:xfrm>
            <a:off x="1272799" y="5436158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Oval 19"/>
          <p:cNvSpPr/>
          <p:nvPr/>
        </p:nvSpPr>
        <p:spPr>
          <a:xfrm>
            <a:off x="452176" y="1323961"/>
            <a:ext cx="1284515" cy="98636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Oval 20"/>
          <p:cNvSpPr/>
          <p:nvPr/>
        </p:nvSpPr>
        <p:spPr>
          <a:xfrm>
            <a:off x="4378659" y="1838848"/>
            <a:ext cx="1107741" cy="411482"/>
          </a:xfrm>
          <a:prstGeom prst="ellipse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Oval 21"/>
          <p:cNvSpPr/>
          <p:nvPr/>
        </p:nvSpPr>
        <p:spPr>
          <a:xfrm>
            <a:off x="4231624" y="1644830"/>
            <a:ext cx="1401809" cy="71361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TextBox 22"/>
          <p:cNvSpPr txBox="1"/>
          <p:nvPr/>
        </p:nvSpPr>
        <p:spPr>
          <a:xfrm>
            <a:off x="3038883" y="3821557"/>
            <a:ext cx="6735928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/>
              <a:t>请</a:t>
            </a:r>
            <a:r>
              <a:rPr lang="en-US" altLang="zh-CN" sz="6000" b="1" dirty="0" smtClean="0"/>
              <a:t>【</a:t>
            </a:r>
            <a:r>
              <a:rPr lang="zh-CN" altLang="en-US" sz="6000" b="1" dirty="0" smtClean="0"/>
              <a:t>动作</a:t>
            </a:r>
            <a:r>
              <a:rPr lang="en-US" altLang="zh-CN" sz="6000" b="1" dirty="0" smtClean="0"/>
              <a:t>】【</a:t>
            </a:r>
            <a:r>
              <a:rPr lang="zh-CN" altLang="en-US" sz="6000" b="1" dirty="0" smtClean="0"/>
              <a:t>活动</a:t>
            </a:r>
            <a:r>
              <a:rPr lang="en-US" altLang="zh-CN" sz="6000" b="1" dirty="0" smtClean="0"/>
              <a:t>】</a:t>
            </a:r>
            <a:endParaRPr lang="en-MY" sz="6000" b="1" dirty="0"/>
          </a:p>
        </p:txBody>
      </p:sp>
    </p:spTree>
    <p:extLst>
      <p:ext uri="{BB962C8B-B14F-4D97-AF65-F5344CB8AC3E}">
        <p14:creationId xmlns:p14="http://schemas.microsoft.com/office/powerpoint/2010/main" val="14226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华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文科委会主任林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治平名义，邀请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某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资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深华文老师主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讲</a:t>
            </a:r>
            <a:r>
              <a:rPr lang="en-US" altLang="zh-CN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华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文作答技巧</a:t>
            </a:r>
            <a:r>
              <a:rPr lang="en-US" altLang="zh-CN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讲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座。</a:t>
            </a:r>
            <a:endParaRPr lang="en-MY" sz="28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390855"/>
              </p:ext>
            </p:extLst>
          </p:nvPr>
        </p:nvGraphicFramePr>
        <p:xfrm>
          <a:off x="959668" y="1602661"/>
          <a:ext cx="4644427" cy="46715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325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函格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marL="57007" marR="57007" marT="0" marB="0"/>
                </a:tc>
              </a:tr>
              <a:tr h="4345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收信人职衔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收信人姓名</a:t>
                      </a:r>
                      <a:endParaRPr lang="en-US" altLang="zh-CN" sz="1600" baseline="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alt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收信人地址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8 </a:t>
                      </a: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写信人姓名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02446" y="1602661"/>
            <a:ext cx="5097101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02445" y="2187841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2445" y="2802440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02445" y="3427521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02445" y="4069138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02445" y="4710755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赞语：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02445" y="5368510"/>
            <a:ext cx="5097102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回函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661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华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文科委会主任林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治平名义，邀请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某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资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深华文老师主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讲</a:t>
            </a:r>
            <a:r>
              <a:rPr lang="en-US" altLang="zh-CN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华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文作答技巧</a:t>
            </a:r>
            <a:r>
              <a:rPr lang="en-US" altLang="zh-CN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讲</a:t>
            </a:r>
            <a:r>
              <a:rPr lang="zh-CN" alt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座。</a:t>
            </a:r>
            <a:endParaRPr lang="en-MY" sz="28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640119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修齐中学华文科委会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阳光中学华文主任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请主讲</a:t>
                      </a:r>
                      <a:r>
                        <a:rPr lang="en-US" altLang="zh-CN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《</a:t>
                      </a: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华文作答技巧</a:t>
                      </a:r>
                      <a:r>
                        <a:rPr lang="en-US" altLang="zh-CN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》</a:t>
                      </a: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讲座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修齐中学华文科委会主任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提升学生对华文掌握的能力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华文作答技巧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讲座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函邀请您担任此讲座的主讲人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对象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人数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容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教学经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学成果显著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若蒙应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允，请早日赐复，先此致谢。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33529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841516"/>
              </p:ext>
            </p:extLst>
          </p:nvPr>
        </p:nvGraphicFramePr>
        <p:xfrm>
          <a:off x="705393" y="2047171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51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65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479834"/>
            <a:ext cx="10846052" cy="58887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陈先生：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>
                <a:latin typeface="KaiTi" panose="02010609060101010101" pitchFamily="49" charset="-122"/>
                <a:ea typeface="KaiTi" panose="02010609060101010101" pitchFamily="49" charset="-122"/>
              </a:rPr>
              <a:t>请担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任</a:t>
            </a:r>
            <a:r>
              <a:rPr lang="en-US" altLang="zh-CN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华文作答技巧</a:t>
            </a:r>
            <a:r>
              <a:rPr lang="en-US" altLang="zh-CN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讲座之主讲人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生对华文的掌握能力，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本会定于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堂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，举办</a:t>
            </a:r>
            <a:r>
              <a:rPr lang="en-US" altLang="zh-CN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华文作答技巧</a:t>
            </a:r>
            <a:r>
              <a:rPr lang="en-US" altLang="zh-CN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讲座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致函邀请您担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任此讲座的主讲人。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讲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座对象为本校中五生，预计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250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人。讲座内容以教导学生针对中五试卷的作答技巧。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素闻您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教学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验丰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富，教学成果显著，希望您能前来担任此讲座的主讲人。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蒙应允，请早日赐复，先此致谢。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修齐中学华文学会主席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29747" y="2980222"/>
            <a:ext cx="267077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收信人须知的详情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29747" y="4172139"/>
            <a:ext cx="490848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视题目要求决定是否要写“赞语”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9747" y="706170"/>
            <a:ext cx="5748950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0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0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0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5485" y="5270382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788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试以修齐中学环保学会主席林治平名义，拟一则征求旧书刊启事。</a:t>
            </a:r>
            <a:endParaRPr lang="en-MY" sz="28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195979"/>
              </p:ext>
            </p:extLst>
          </p:nvPr>
        </p:nvGraphicFramePr>
        <p:xfrm>
          <a:off x="660904" y="1181100"/>
          <a:ext cx="4644427" cy="5108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6676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格式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325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zh-CN" alt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6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写信人姓名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219943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1974300"/>
            <a:ext cx="5957180" cy="771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48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试以修齐中学环保学会主席林治平名义，拟一则征求旧书刊启事。</a:t>
            </a:r>
            <a:endParaRPr lang="en-MY" sz="28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253303"/>
              </p:ext>
            </p:extLst>
          </p:nvPr>
        </p:nvGraphicFramePr>
        <p:xfrm>
          <a:off x="660904" y="1181100"/>
          <a:ext cx="4644427" cy="4893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4678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371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修齐中学环保学会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征求旧书刊启事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修齐中学环保学会主席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219943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响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纸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张再生循环计划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筹募环保基金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1974300"/>
            <a:ext cx="5957180" cy="771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环保站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征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求旧书刊环保活动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启事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吁请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公众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捐献旧书刊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种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类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捐献方式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奖状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请踊跃捐献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7529" y="1115188"/>
            <a:ext cx="4721446" cy="4986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601552"/>
              </p:ext>
            </p:extLst>
          </p:nvPr>
        </p:nvGraphicFramePr>
        <p:xfrm>
          <a:off x="732553" y="1603945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51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063" y="615036"/>
            <a:ext cx="10846052" cy="5526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>
                <a:latin typeface="KaiTi" panose="02010609060101010101" pitchFamily="49" charset="-122"/>
                <a:ea typeface="KaiTi" panose="02010609060101010101" pitchFamily="49" charset="-122"/>
              </a:rPr>
              <a:t>征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求旧书刊启事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响应纸张再生循环计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划及筹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募环保基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金，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本会定于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环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保站</a:t>
            </a:r>
            <a:r>
              <a:rPr lang="zh-CN" altLang="en-US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举办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征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求旧书刊环保活动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，特此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启事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吁请公众捐献旧书刊。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环保活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动征求旧书刊，种类包括：报纸、杂志、课本等。有意捐献者请于活动当天把旧书刊送交本校环保站。捐献超过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公斤者将可获得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张奖状。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请踊跃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捐献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，先此致谢。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修齐中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环保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会主席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启</a:t>
            </a: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97308" y="3601905"/>
            <a:ext cx="3549240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</a:t>
            </a:r>
            <a:r>
              <a:rPr lang="zh-CN" altLang="en-US" sz="24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启事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者须知的详情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7308" y="4438523"/>
            <a:ext cx="617936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类“吁请参加”的题目，不须写“赞语”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94137" y="695791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7308" y="5261702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943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511019"/>
              </p:ext>
            </p:extLst>
          </p:nvPr>
        </p:nvGraphicFramePr>
        <p:xfrm>
          <a:off x="3114392" y="504825"/>
          <a:ext cx="6400800" cy="5935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00800"/>
              </a:tblGrid>
              <a:tr h="262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个人</a:t>
                      </a:r>
                      <a:endParaRPr lang="en-MY" sz="28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称呼：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8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3257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49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47897"/>
              </p:ext>
            </p:extLst>
          </p:nvPr>
        </p:nvGraphicFramePr>
        <p:xfrm>
          <a:off x="2670771" y="502276"/>
          <a:ext cx="6998329" cy="57420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8329"/>
              </a:tblGrid>
              <a:tr h="310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20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415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信人职衔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收信人姓名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收信人地址 </a:t>
                      </a: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</a:t>
                      </a: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期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称呼：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8 </a:t>
                      </a:r>
                      <a:r>
                        <a:rPr lang="zh-CN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 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3357920" y="773947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/>
          <p:cNvSpPr/>
          <p:nvPr/>
        </p:nvSpPr>
        <p:spPr>
          <a:xfrm>
            <a:off x="3357920" y="1060794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Oval 13"/>
          <p:cNvSpPr/>
          <p:nvPr/>
        </p:nvSpPr>
        <p:spPr>
          <a:xfrm>
            <a:off x="3357920" y="1377865"/>
            <a:ext cx="416460" cy="338427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extBox 3"/>
          <p:cNvSpPr txBox="1"/>
          <p:nvPr/>
        </p:nvSpPr>
        <p:spPr>
          <a:xfrm>
            <a:off x="3502777" y="5191598"/>
            <a:ext cx="557683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2020</a:t>
            </a:r>
            <a:r>
              <a:rPr lang="zh-CN" altLang="en-US" sz="6000" b="1" dirty="0" smtClean="0"/>
              <a:t>年</a:t>
            </a:r>
            <a:r>
              <a:rPr lang="en-US" altLang="zh-CN" sz="6000" b="1" dirty="0" smtClean="0"/>
              <a:t>10</a:t>
            </a:r>
            <a:r>
              <a:rPr lang="zh-CN" altLang="en-US" sz="6000" b="1" dirty="0" smtClean="0"/>
              <a:t>月</a:t>
            </a:r>
            <a:r>
              <a:rPr lang="en-US" altLang="zh-CN" sz="6000" b="1" dirty="0" smtClean="0"/>
              <a:t>3</a:t>
            </a:r>
            <a:r>
              <a:rPr lang="zh-CN" altLang="en-US" sz="6000" b="1" dirty="0" smtClean="0"/>
              <a:t>日</a:t>
            </a:r>
            <a:endParaRPr lang="en-MY" sz="6000" b="1" dirty="0"/>
          </a:p>
        </p:txBody>
      </p:sp>
      <p:sp>
        <p:nvSpPr>
          <p:cNvPr id="16" name="Oval 15"/>
          <p:cNvSpPr/>
          <p:nvPr/>
        </p:nvSpPr>
        <p:spPr>
          <a:xfrm>
            <a:off x="2878846" y="2393708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Oval 16"/>
          <p:cNvSpPr/>
          <p:nvPr/>
        </p:nvSpPr>
        <p:spPr>
          <a:xfrm>
            <a:off x="2771019" y="2786940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Oval 17"/>
          <p:cNvSpPr/>
          <p:nvPr/>
        </p:nvSpPr>
        <p:spPr>
          <a:xfrm>
            <a:off x="3357920" y="4619291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Oval 18"/>
          <p:cNvSpPr/>
          <p:nvPr/>
        </p:nvSpPr>
        <p:spPr>
          <a:xfrm>
            <a:off x="3457509" y="4905445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TextBox 22"/>
          <p:cNvSpPr txBox="1"/>
          <p:nvPr/>
        </p:nvSpPr>
        <p:spPr>
          <a:xfrm>
            <a:off x="2794438" y="3389470"/>
            <a:ext cx="6735928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/>
              <a:t>请</a:t>
            </a:r>
            <a:r>
              <a:rPr lang="en-US" altLang="zh-CN" sz="6000" b="1" dirty="0" smtClean="0"/>
              <a:t>【</a:t>
            </a:r>
            <a:r>
              <a:rPr lang="zh-CN" altLang="en-US" sz="6000" b="1" dirty="0" smtClean="0"/>
              <a:t>动作</a:t>
            </a:r>
            <a:r>
              <a:rPr lang="en-US" altLang="zh-CN" sz="6000" b="1" dirty="0" smtClean="0"/>
              <a:t>】【</a:t>
            </a:r>
            <a:r>
              <a:rPr lang="zh-CN" altLang="en-US" sz="6000" b="1" dirty="0" smtClean="0"/>
              <a:t>活动</a:t>
            </a:r>
            <a:r>
              <a:rPr lang="en-US" altLang="zh-CN" sz="6000" b="1" dirty="0" smtClean="0"/>
              <a:t>】</a:t>
            </a:r>
            <a:endParaRPr lang="en-MY" sz="6000" b="1" dirty="0"/>
          </a:p>
        </p:txBody>
      </p:sp>
    </p:spTree>
    <p:extLst>
      <p:ext uri="{BB962C8B-B14F-4D97-AF65-F5344CB8AC3E}">
        <p14:creationId xmlns:p14="http://schemas.microsoft.com/office/powerpoint/2010/main" val="104471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4" grpId="0" animBg="1"/>
      <p:bldP spid="16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36228"/>
              </p:ext>
            </p:extLst>
          </p:nvPr>
        </p:nvGraphicFramePr>
        <p:xfrm>
          <a:off x="3449370" y="489394"/>
          <a:ext cx="5585988" cy="5911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85988"/>
              </a:tblGrid>
              <a:tr h="1185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</a:t>
                      </a:r>
                      <a:endParaRPr lang="en-MY" sz="44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85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邀请</a:t>
                      </a:r>
                      <a:endParaRPr lang="en-MY" sz="44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70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提出请求</a:t>
                      </a:r>
                      <a:r>
                        <a:rPr lang="en-MY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/</a:t>
                      </a: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要</a:t>
                      </a:r>
                      <a:r>
                        <a:rPr lang="zh-CN" sz="44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求</a:t>
                      </a:r>
                      <a:endParaRPr lang="en-MY" altLang="zh-CN" sz="4400" b="1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5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吁请拨款</a:t>
                      </a:r>
                      <a:endParaRPr lang="en-MY" sz="44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5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44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投诉</a:t>
                      </a:r>
                      <a:endParaRPr lang="en-MY" sz="44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36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30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试以修齐中学华文学会主席林治平名义，致函邀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请马来西亚作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家协会主席陈永浩，担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任雪州创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作比赛的评委。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048860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马来西亚作家协会主席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请担任雪州创作比赛的评委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提升学生的创作水平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雪州创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作比赛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函邀请您担任雪州创作比赛的评委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雪州各县代表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各体裁的作品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奖项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若蒙应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允，请早日赐复，先此致谢。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30" y="1533529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468009"/>
              </p:ext>
            </p:extLst>
          </p:nvPr>
        </p:nvGraphicFramePr>
        <p:xfrm>
          <a:off x="697348" y="1929870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51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29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479834"/>
            <a:ext cx="10846052" cy="58887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陈先生：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>
                <a:latin typeface="KaiTi" panose="02010609060101010101" pitchFamily="49" charset="-122"/>
                <a:ea typeface="KaiTi" panose="02010609060101010101" pitchFamily="49" charset="-122"/>
              </a:rPr>
              <a:t>请担任雪州创作比赛的评委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提升学生的创作水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平，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本会定于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堂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，举办雪州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创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作比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赛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致函邀请您担任雪州创作比赛的评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委。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比赛有来自雪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州各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县的代表参赛，体裁包括散文、诗歌与小说。比赛将评选出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份优秀奖。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素闻您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写作经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验丰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富，并获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奖无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数，希望您能前来担任此次赛会的评委。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蒙应允，请早日赐复，先此致谢。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修齐中学华文学会主席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8635" y="3014804"/>
            <a:ext cx="267077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收信人须知的详情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29747" y="4172139"/>
            <a:ext cx="490848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视题目要求决定是否要写“赞语”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2112" y="639779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5485" y="5270382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39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试以修齐中学华文学会主席林治平名义，致</a:t>
            </a:r>
            <a:r>
              <a:rPr lang="zh-CN" altLang="en-US" sz="28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函请</a:t>
            </a:r>
            <a:r>
              <a:rPr lang="zh-CN" altLang="en-US" sz="2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求艺青出版社经理陈永浩，赞</a:t>
            </a:r>
            <a:r>
              <a:rPr lang="zh-CN" altLang="en-US" sz="2800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助校内挥</a:t>
            </a:r>
            <a:r>
              <a:rPr lang="zh-CN" altLang="en-US" sz="2800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春比赛的奖杯。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27401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艺青出版社经理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请赞助校内挥春比赛的奖杯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提升学生的书法水平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内挥春比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函请求您赞助校内挥春比赛的奖杯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个组别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/20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个奖项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所需费用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热心教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育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慷慨支持华文活动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若蒙应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允，请早日赐复，先此致谢。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6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479834"/>
            <a:ext cx="10846052" cy="58887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陈先生：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200" u="sng" dirty="0">
                <a:latin typeface="KaiTi" panose="02010609060101010101" pitchFamily="49" charset="-122"/>
                <a:ea typeface="KaiTi" panose="02010609060101010101" pitchFamily="49" charset="-122"/>
              </a:rPr>
              <a:t>赞助校内挥春比赛的奖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杯</a:t>
            </a:r>
            <a:endParaRPr lang="en-US" altLang="zh-CN" sz="2200" u="sng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书法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水平，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本会定于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堂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，举办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校内挥春比赛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致函请求您赞助校内挥春比赛的奖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杯。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比赛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为高中组及初中组。每组各设有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个优秀奖及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个安慰奖，共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个奖项。所需经费为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500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令吉。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素闻您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热心教育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，希望您能慷慨赞助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校内挥春比赛的奖杯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蒙应允，请早日赐复，先此致谢。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修齐中学华文学会主席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12746" y="2980222"/>
            <a:ext cx="267077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收信人须知的详情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29747" y="4172139"/>
            <a:ext cx="490848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视题目要求决定是否要写“赞语”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2112" y="639779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5485" y="5270382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15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试以修齐中学校长林治平名义，致函家教协会主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席陈永浩，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请求拨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款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设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立多媒体课室。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64985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修齐中学家教协会主席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请拨款设立多媒体课室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</a:t>
                      </a:r>
                      <a:r>
                        <a:rPr lang="zh-CN" altLang="en-US" sz="160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中学校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提升学生掌握多媒体资讯的能力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拟于年末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设立多媒体课室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函请您拨款设立多媒体课室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资金不足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尚欠数额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拨款赞助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热心教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育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慷慨解囊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若蒙应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允，请早日赐复，先此致谢。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29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试以修齐中学华文学会秘书林治平名义，致函校长，要求校方允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准举办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书法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比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赛。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81584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请允准举办书法比赛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修齐中学华文学会秘书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提升学生的书法水平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书法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比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函请您允准举办书法比赛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象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人数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经费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热心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育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支持华文活动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若蒙应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允，请早日赐复，先此致谢。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245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试以修齐花园居民协会主席林治平名义，致函蒲种市政局局长陈永浩先生投诉交通灯失灵的问题。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788605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蒲种市政局局长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投诉交通灯失灵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障公路使用者的安全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雪州创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作比赛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函投诉交通灯失灵的问题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路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段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时间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后果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关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心民生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工作效率高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快采取行动，先此致谢。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68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479834"/>
            <a:ext cx="10846052" cy="51642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陈先生：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投诉交通灯失灵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障公路使用者的安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全，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会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致函投诉交通灯失灵的问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题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此交通灯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于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日失灵至今已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个星期。失灵的交通灯位于修齐花园前的十字路口，交通非常繁忙，还因此导致了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宗车祸，造成人命伤亡</a:t>
            </a:r>
            <a:r>
              <a:rPr lang="zh-CN" altLang="en-US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素闻您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关心民生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工作效率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高，希望您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尽快采取行动，先此致谢。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齐花园居民协会主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62933" y="2740553"/>
            <a:ext cx="224525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收信人须知</a:t>
            </a:r>
            <a:endParaRPr lang="en-US" altLang="zh-CN" sz="2400" b="1" dirty="0" smtClean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的详情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17406" y="3806661"/>
            <a:ext cx="490848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视题目要求决定是否要写“赞语”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2112" y="639779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52112" y="4948216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304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试以家长林治平名义，致函修齐中学校长陈永浩，投诉食堂卫生问题。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293764"/>
              </p:ext>
            </p:extLst>
          </p:nvPr>
        </p:nvGraphicFramePr>
        <p:xfrm>
          <a:off x="660904" y="1222218"/>
          <a:ext cx="4644427" cy="4860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389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投诉食堂卫生问题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修齐中学家长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/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投诉人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障学生在校的饮食卫生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雪州创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作比赛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函投诉学校的食堂卫生问题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间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事件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后果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关心学生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工作效率高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快采取行动，先此致谢。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5224" y="1656784"/>
            <a:ext cx="1855960" cy="2353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6224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479834"/>
            <a:ext cx="10846052" cy="51642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陈先生：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投诉食堂卫生问题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保障学生在校的饮食卫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本人特此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投诉学校的食堂卫生问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题。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日多名中五学生食用了食堂的椰浆饭，导致呕吐、腹泻，须紧急入院。也曾听闻学生投诉食堂有蟑螂、苍蝇、老鼠等出没，卫生情况欠佳</a:t>
            </a:r>
            <a:r>
              <a:rPr lang="zh-CN" altLang="en-US" sz="22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素闻您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关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心学生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工作效率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高，希望您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尽快采取行动，先此致谢。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投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诉人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43176" y="2740553"/>
            <a:ext cx="1865014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收信人须知</a:t>
            </a:r>
            <a:endParaRPr lang="en-US" altLang="zh-CN" sz="2400" b="1" dirty="0" smtClean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的详情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17406" y="3806661"/>
            <a:ext cx="4908487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视题目要求决定是否要写“赞语”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52112" y="639779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52112" y="4948216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515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校长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林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治平名义，致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某体育馆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，商借场地作为运动会用途。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44720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阳光体育馆经理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19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商借场地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宗旨：提升学生的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运动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水平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活动：校内运动会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目的：致函商借场地作为运动会用途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详情：原因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使用范围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时长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赞语：热心教育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推广运动文化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致谢：若蒙应允，请早日赐复，先此致谢。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69717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080804"/>
              </p:ext>
            </p:extLst>
          </p:nvPr>
        </p:nvGraphicFramePr>
        <p:xfrm>
          <a:off x="705393" y="1914808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912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63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华文学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会主席林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治平名义，致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函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校长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，请求批准开办华文写作班。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030660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19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请批准开办华文写作班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宗旨：提升学生的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写作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水平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日时地：每逢星期六，上午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时至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时，于活动中心</a:t>
            </a:r>
            <a:endParaRPr lang="en-MY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活动：华文写作班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目的：请求批准开办华文写作班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详情：对象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资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费用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赞语：热心教育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推广创作风气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致谢：若蒙应允，请早日赐复，先此致谢。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69717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401168"/>
              </p:ext>
            </p:extLst>
          </p:nvPr>
        </p:nvGraphicFramePr>
        <p:xfrm>
          <a:off x="705393" y="2047171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912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32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试以修齐花园居民协会主席林治平的名义，致函某市议员，请求关注该区公园的设施年久失修的问题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22847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吉隆坡市议员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16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请关注公园设施年久失修的问题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赞语：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064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校长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林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，函</a:t>
            </a:r>
            <a:r>
              <a:rPr lang="zh-CN" altLang="en-US" sz="2800" b="1" dirty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800" b="1" dirty="0" smtClean="0">
                <a:solidFill>
                  <a:srgbClr val="FFFF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某会馆在创校五十周年晚会上呈献节目。</a:t>
            </a:r>
            <a:endParaRPr lang="en-MY" sz="2800" b="1" dirty="0">
              <a:solidFill>
                <a:srgbClr val="FFFF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914428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公函格式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吉隆坡兴安会馆会长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陈永浩先生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20,Jalan</a:t>
                      </a:r>
                      <a:r>
                        <a:rPr lang="en-US" altLang="zh-CN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Jaya,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50502 Kuala Lumpur.</a:t>
                      </a: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12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陈先生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请呈献节目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赞语：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33529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155923"/>
              </p:ext>
            </p:extLst>
          </p:nvPr>
        </p:nvGraphicFramePr>
        <p:xfrm>
          <a:off x="705393" y="1929870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912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50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315964"/>
              </p:ext>
            </p:extLst>
          </p:nvPr>
        </p:nvGraphicFramePr>
        <p:xfrm>
          <a:off x="2996697" y="776426"/>
          <a:ext cx="6572816" cy="5226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72816"/>
              </a:tblGrid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通告</a:t>
                      </a:r>
                      <a:endParaRPr lang="en-MY" sz="28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28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群</a:t>
                      </a:r>
                      <a:r>
                        <a:rPr lang="zh-CN" sz="28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人</a:t>
                      </a:r>
                      <a:endParaRPr lang="en-MY" sz="28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期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呼：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题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28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71171"/>
              </p:ext>
            </p:extLst>
          </p:nvPr>
        </p:nvGraphicFramePr>
        <p:xfrm>
          <a:off x="2670771" y="502276"/>
          <a:ext cx="6998329" cy="572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8329"/>
              </a:tblGrid>
              <a:tr h="310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公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20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20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415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3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</a:t>
                      </a: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XX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 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3357920" y="773947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/>
          <p:cNvSpPr/>
          <p:nvPr/>
        </p:nvSpPr>
        <p:spPr>
          <a:xfrm>
            <a:off x="3357920" y="1060794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extBox 3"/>
          <p:cNvSpPr txBox="1"/>
          <p:nvPr/>
        </p:nvSpPr>
        <p:spPr>
          <a:xfrm>
            <a:off x="3502777" y="5191598"/>
            <a:ext cx="557683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2020</a:t>
            </a:r>
            <a:r>
              <a:rPr lang="zh-CN" altLang="en-US" sz="6000" b="1" dirty="0" smtClean="0"/>
              <a:t>年</a:t>
            </a:r>
            <a:r>
              <a:rPr lang="en-US" altLang="zh-CN" sz="6000" b="1" dirty="0" smtClean="0"/>
              <a:t>10</a:t>
            </a:r>
            <a:r>
              <a:rPr lang="zh-CN" altLang="en-US" sz="6000" b="1" dirty="0" smtClean="0"/>
              <a:t>月</a:t>
            </a:r>
            <a:r>
              <a:rPr lang="en-US" altLang="zh-CN" sz="6000" b="1" dirty="0" smtClean="0"/>
              <a:t>3</a:t>
            </a:r>
            <a:r>
              <a:rPr lang="zh-CN" altLang="en-US" sz="6000" b="1" dirty="0" smtClean="0"/>
              <a:t>日</a:t>
            </a:r>
            <a:endParaRPr lang="en-MY" sz="6000" b="1" dirty="0"/>
          </a:p>
        </p:txBody>
      </p:sp>
      <p:sp>
        <p:nvSpPr>
          <p:cNvPr id="16" name="Oval 15"/>
          <p:cNvSpPr/>
          <p:nvPr/>
        </p:nvSpPr>
        <p:spPr>
          <a:xfrm>
            <a:off x="3209326" y="1944715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Oval 16"/>
          <p:cNvSpPr/>
          <p:nvPr/>
        </p:nvSpPr>
        <p:spPr>
          <a:xfrm>
            <a:off x="2856899" y="2361570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Oval 17"/>
          <p:cNvSpPr/>
          <p:nvPr/>
        </p:nvSpPr>
        <p:spPr>
          <a:xfrm>
            <a:off x="3415724" y="4164748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Oval 18"/>
          <p:cNvSpPr/>
          <p:nvPr/>
        </p:nvSpPr>
        <p:spPr>
          <a:xfrm>
            <a:off x="3415723" y="4483094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TextBox 22"/>
          <p:cNvSpPr txBox="1"/>
          <p:nvPr/>
        </p:nvSpPr>
        <p:spPr>
          <a:xfrm>
            <a:off x="2776330" y="3893780"/>
            <a:ext cx="6735928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/>
              <a:t>请</a:t>
            </a:r>
            <a:r>
              <a:rPr lang="en-US" altLang="zh-CN" sz="6000" b="1" dirty="0" smtClean="0"/>
              <a:t>【</a:t>
            </a:r>
            <a:r>
              <a:rPr lang="zh-CN" altLang="en-US" sz="6000" b="1" dirty="0" smtClean="0"/>
              <a:t>动作</a:t>
            </a:r>
            <a:r>
              <a:rPr lang="en-US" altLang="zh-CN" sz="6000" b="1" dirty="0" smtClean="0"/>
              <a:t>】【</a:t>
            </a:r>
            <a:r>
              <a:rPr lang="zh-CN" altLang="en-US" sz="6000" b="1" dirty="0" smtClean="0"/>
              <a:t>活动</a:t>
            </a:r>
            <a:r>
              <a:rPr lang="en-US" altLang="zh-CN" sz="6000" b="1" dirty="0" smtClean="0"/>
              <a:t>】</a:t>
            </a:r>
            <a:endParaRPr lang="en-MY" sz="6000" b="1" dirty="0"/>
          </a:p>
        </p:txBody>
      </p:sp>
    </p:spTree>
    <p:extLst>
      <p:ext uri="{BB962C8B-B14F-4D97-AF65-F5344CB8AC3E}">
        <p14:creationId xmlns:p14="http://schemas.microsoft.com/office/powerpoint/2010/main" val="75173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4" grpId="0" animBg="1"/>
      <p:bldP spid="16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齐</a:t>
            </a:r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校友会</a:t>
            </a:r>
            <a:r>
              <a:rPr lang="zh-CN" altLang="en-US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主</a:t>
            </a:r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席林治平的名义，拟一则通告，吁请学生申请清寒学生助学金</a:t>
            </a:r>
            <a:r>
              <a:rPr lang="zh-CN" altLang="en-US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8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506422"/>
              </p:ext>
            </p:extLst>
          </p:nvPr>
        </p:nvGraphicFramePr>
        <p:xfrm>
          <a:off x="660904" y="1602463"/>
          <a:ext cx="4644427" cy="4731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zh-CN" alt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称呼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7 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写信人姓名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1433182" y="3195158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7101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齐校友会主席林</a:t>
            </a:r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治平的名义，拟一则通告，吁</a:t>
            </a:r>
            <a:r>
              <a:rPr lang="zh-CN" altLang="en-US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请学生申请清寒学生助学金</a:t>
            </a:r>
            <a:r>
              <a:rPr lang="zh-CN" alt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MY" sz="28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18674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修齐校友会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全体会员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清寒学生助学金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修齐校友会主席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帮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助清寒学生减轻经济负担，以便能继续学业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2 2021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，于本校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寒学生助学金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请有需要的学生提出申请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象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资格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证明文件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申请方式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截止日期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尽快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提出申请，先此致谢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/>
          <p:cNvSpPr/>
          <p:nvPr/>
        </p:nvSpPr>
        <p:spPr>
          <a:xfrm>
            <a:off x="597529" y="1569717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92660"/>
              </p:ext>
            </p:extLst>
          </p:nvPr>
        </p:nvGraphicFramePr>
        <p:xfrm>
          <a:off x="705393" y="1914808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51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9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5636" y="666940"/>
            <a:ext cx="10846052" cy="5526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致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：全体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学生</a:t>
            </a:r>
            <a:endParaRPr lang="en-US" altLang="zh-CN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u="sng" dirty="0">
                <a:latin typeface="KaiTi" panose="02010609060101010101" pitchFamily="49" charset="-122"/>
                <a:ea typeface="KaiTi" panose="02010609060101010101" pitchFamily="49" charset="-122"/>
              </a:rPr>
              <a:t>清</a:t>
            </a:r>
            <a:r>
              <a:rPr lang="zh-CN" altLang="en-US" sz="2200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寒学生助学金</a:t>
            </a:r>
            <a:endParaRPr lang="en-US" altLang="zh-CN" sz="2200" u="sng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MY" sz="2200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为了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减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轻学生的经济负担，以便能继续学业，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本会定于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23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放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寒子弟助学金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，特此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发通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告吁请学生即日起可提出申请。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buFontTx/>
              <a:buAutoNum type="arabicPeriod" startAt="2"/>
            </a:pP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2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助学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金只开放予本校在籍学生，凡家庭总收入低于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3000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令吉，每月将可获得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300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令吉的助学金。请符合资格者填妥表格，附上身份证及薪水单等证明文件，于 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日前呈交本会办事处。</a:t>
            </a:r>
            <a:endParaRPr lang="en-MY" sz="22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altLang="zh-CN" sz="22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</a:pPr>
            <a:r>
              <a:rPr lang="en-US" altLang="zh-CN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22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请有需要的同学尽快提出申请，先此致谢。</a:t>
            </a:r>
            <a:endParaRPr lang="en-US" altLang="zh-CN" sz="22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endParaRPr lang="en-US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修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齐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校友会</a:t>
            </a:r>
            <a:r>
              <a:rPr lang="zh-CN" altLang="en-US" sz="2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主</a:t>
            </a: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席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zh-CN" altLang="en-US" sz="2200" dirty="0">
                <a:latin typeface="KaiTi" panose="02010609060101010101" pitchFamily="49" charset="-122"/>
                <a:ea typeface="KaiTi" panose="02010609060101010101" pitchFamily="49" charset="-122"/>
              </a:rPr>
              <a:t>林治平  启</a:t>
            </a:r>
            <a:endParaRPr lang="en-MY" sz="22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26826" y="3604658"/>
            <a:ext cx="3549240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读通告者须知的详情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26826" y="4745665"/>
            <a:ext cx="617936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类“吁请申请”的题目，不须写“赞语”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26826" y="922500"/>
            <a:ext cx="6385709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用惯用语</a:t>
            </a:r>
            <a:r>
              <a:rPr lang="en-US" altLang="zh-CN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书面语，避免使用口语化的句子。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26826" y="5469559"/>
            <a:ext cx="4873781" cy="6427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内容简明、扼要，不冗长、不赘句。</a:t>
            </a:r>
            <a:endParaRPr lang="en-MY" sz="24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2453490" y="709190"/>
            <a:ext cx="887240" cy="36213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2735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试以修齐中学家教协会主席林治平名义，拟一则通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</a:t>
            </a:r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吁请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学生申请新</a:t>
            </a:r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冠疫情援助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金。</a:t>
            </a:r>
            <a:endParaRPr lang="en-MY" sz="28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86148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修齐中学家教协会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全体学生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请申请新冠疫情援助金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修齐中学家教协会主席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协助本校学生度过因新冠疫情所导致的家庭经济困境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派新冠疫情援助金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发通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告吁请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生提出申请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象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请表格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资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料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截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止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逾期恕不受理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请踊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跃申请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975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试以修齐中学校长林治平名义，拟一则通告吁请全校家长捐献新冠状病毒防疫用品。</a:t>
            </a:r>
            <a:endParaRPr lang="en-MY" sz="28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1405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全体家长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请捐献新冠病毒防疫用品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遏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止新冠病毒的蔓延，及保障学生的安全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时正，于本校礼堂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派新冠疫情援助金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发通</a:t>
            </a:r>
            <a:r>
              <a:rPr lang="zh-CN" altLang="en-US" sz="22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告吁请</a:t>
            </a:r>
            <a:r>
              <a:rPr lang="zh-CN" altLang="en-US" sz="22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全</a:t>
            </a:r>
            <a:r>
              <a:rPr lang="zh-CN" altLang="en-US" sz="22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体家长捐献新冠病毒防疫用品</a:t>
            </a:r>
            <a:endParaRPr lang="en-MY" sz="22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要求捐献的原因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物品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方式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慷慨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捐献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491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新冠状病毒肆虐，试以修齐中学校长林治平名义，拟一则通告通知学生遵守校内防疫措施。</a:t>
            </a:r>
            <a:endParaRPr lang="en-MY" sz="28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788168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全体学生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请遵守校内防疫措施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修齐中学家校长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遏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止新冠病毒的蔓延，及保障学生的安全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24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日全面复课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实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行多项防疫措施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发通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告吁请全体学生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遵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守校内防疫措施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口罩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/1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公尺社交距离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个人卫生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请积极配合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8203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试以修齐校友会主席林治平的名义，拟一则通告，吁请会员申请子女奖励金。</a:t>
            </a:r>
            <a:endParaRPr lang="en-MY" sz="28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37511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修齐校友会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16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全体会员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会员子女奖励金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修齐校友会主席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4513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试以修齐中学校长林治平名义，拟一则通告，邀请家长到校观赏校庆文娱晚会。</a:t>
            </a:r>
            <a:endParaRPr lang="en-MY" sz="28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547725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16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全体家长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校庆文娱晚会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9074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齐花园居民协会主席林</a:t>
            </a:r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治平名义，拟一则通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告，吁请居民参与水灾灾民筹款的活动。</a:t>
            </a:r>
            <a:endParaRPr lang="en-MY" sz="28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37220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12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全体居民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请参与水灾灾民筹款活动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修齐花园居民协会主席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8014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校长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林</a:t>
            </a:r>
            <a:r>
              <a:rPr lang="zh-CN" altLang="en-US" sz="2800" b="1" dirty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治平名义，拟一则通</a:t>
            </a:r>
            <a:r>
              <a:rPr lang="zh-CN" altLang="en-US" sz="2800" b="1" dirty="0" smtClean="0">
                <a:solidFill>
                  <a:srgbClr val="66FF33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告，通知家长携带新生到校办理入学手续。</a:t>
            </a:r>
            <a:endParaRPr lang="en-MY" sz="2800" b="1" dirty="0">
              <a:solidFill>
                <a:srgbClr val="66FF33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946701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通告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12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致</a:t>
                      </a:r>
                      <a:r>
                        <a:rPr lang="zh-CN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：</a:t>
                      </a:r>
                      <a:r>
                        <a:rPr lang="zh-CN" altLang="en-US" sz="1600" dirty="0" smtClean="0">
                          <a:solidFill>
                            <a:srgbClr val="FFFF00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全体家长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新生入学通告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0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0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呼吁：</a:t>
            </a:r>
            <a:endParaRPr lang="en-MY" sz="20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2066925" y="3503769"/>
            <a:ext cx="1228725" cy="56536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69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442009"/>
              </p:ext>
            </p:extLst>
          </p:nvPr>
        </p:nvGraphicFramePr>
        <p:xfrm>
          <a:off x="2996697" y="776426"/>
          <a:ext cx="6572816" cy="5226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72816"/>
              </a:tblGrid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启事</a:t>
                      </a:r>
                      <a:endParaRPr lang="en-US" altLang="zh-CN" sz="28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公众</a:t>
                      </a:r>
                      <a:endParaRPr lang="en-MY" sz="28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【</a:t>
                      </a: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】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0331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期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题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信人职衔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alt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</a:t>
                      </a:r>
                      <a:r>
                        <a:rPr lang="zh-CN" sz="2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信人姓名</a:t>
                      </a: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4873">
                <a:tc>
                  <a:txBody>
                    <a:bodyPr/>
                    <a:lstStyle/>
                    <a:p>
                      <a:pPr lvl="4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9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059296"/>
              </p:ext>
            </p:extLst>
          </p:nvPr>
        </p:nvGraphicFramePr>
        <p:xfrm>
          <a:off x="2670771" y="502276"/>
          <a:ext cx="6998329" cy="572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8329"/>
              </a:tblGrid>
              <a:tr h="310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20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20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20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415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写信人单位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4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写信人地址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3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日期</a:t>
                      </a: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 </a:t>
                      </a:r>
                      <a:r>
                        <a:rPr lang="zh-CN" sz="1400" u="sng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标题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  ·······························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 ···················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写信人职衔</a:t>
                      </a:r>
                      <a:endParaRPr lang="en-MY" sz="1400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 </a:t>
                      </a:r>
                      <a:r>
                        <a:rPr lang="zh-CN" sz="14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写信人姓名  启</a:t>
                      </a:r>
                      <a:endParaRPr lang="en-MY" sz="14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2755" marR="42755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3357920" y="773947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/>
          <p:cNvSpPr/>
          <p:nvPr/>
        </p:nvSpPr>
        <p:spPr>
          <a:xfrm>
            <a:off x="3357920" y="1060794"/>
            <a:ext cx="416460" cy="307818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extBox 3"/>
          <p:cNvSpPr txBox="1"/>
          <p:nvPr/>
        </p:nvSpPr>
        <p:spPr>
          <a:xfrm>
            <a:off x="3502777" y="5191598"/>
            <a:ext cx="557683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2020</a:t>
            </a:r>
            <a:r>
              <a:rPr lang="zh-CN" altLang="en-US" sz="6000" b="1" dirty="0" smtClean="0"/>
              <a:t>年</a:t>
            </a:r>
            <a:r>
              <a:rPr lang="en-US" altLang="zh-CN" sz="6000" b="1" dirty="0" smtClean="0"/>
              <a:t>10</a:t>
            </a:r>
            <a:r>
              <a:rPr lang="zh-CN" altLang="en-US" sz="6000" b="1" dirty="0" smtClean="0"/>
              <a:t>月</a:t>
            </a:r>
            <a:r>
              <a:rPr lang="en-US" altLang="zh-CN" sz="6000" b="1" dirty="0" smtClean="0"/>
              <a:t>3</a:t>
            </a:r>
            <a:r>
              <a:rPr lang="zh-CN" altLang="en-US" sz="6000" b="1" dirty="0" smtClean="0"/>
              <a:t>日</a:t>
            </a:r>
            <a:endParaRPr lang="en-MY" sz="6000" b="1" dirty="0"/>
          </a:p>
        </p:txBody>
      </p:sp>
      <p:sp>
        <p:nvSpPr>
          <p:cNvPr id="17" name="Oval 16"/>
          <p:cNvSpPr/>
          <p:nvPr/>
        </p:nvSpPr>
        <p:spPr>
          <a:xfrm>
            <a:off x="2915876" y="2183980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Oval 17"/>
          <p:cNvSpPr/>
          <p:nvPr/>
        </p:nvSpPr>
        <p:spPr>
          <a:xfrm>
            <a:off x="3415723" y="3969669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Oval 18"/>
          <p:cNvSpPr/>
          <p:nvPr/>
        </p:nvSpPr>
        <p:spPr>
          <a:xfrm>
            <a:off x="3394868" y="4175935"/>
            <a:ext cx="586901" cy="318346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TextBox 22"/>
          <p:cNvSpPr txBox="1"/>
          <p:nvPr/>
        </p:nvSpPr>
        <p:spPr>
          <a:xfrm>
            <a:off x="2848758" y="3944603"/>
            <a:ext cx="6735928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/>
              <a:t>请</a:t>
            </a:r>
            <a:r>
              <a:rPr lang="en-US" altLang="zh-CN" sz="6000" b="1" dirty="0" smtClean="0"/>
              <a:t>【</a:t>
            </a:r>
            <a:r>
              <a:rPr lang="zh-CN" altLang="en-US" sz="6000" b="1" dirty="0" smtClean="0"/>
              <a:t>动作</a:t>
            </a:r>
            <a:r>
              <a:rPr lang="en-US" altLang="zh-CN" sz="6000" b="1" dirty="0" smtClean="0"/>
              <a:t>】【</a:t>
            </a:r>
            <a:r>
              <a:rPr lang="zh-CN" altLang="en-US" sz="6000" b="1" dirty="0" smtClean="0"/>
              <a:t>活动</a:t>
            </a:r>
            <a:r>
              <a:rPr lang="en-US" altLang="zh-CN" sz="6000" b="1" dirty="0" smtClean="0"/>
              <a:t>】</a:t>
            </a:r>
            <a:endParaRPr lang="en-MY" sz="6000" b="1" dirty="0"/>
          </a:p>
        </p:txBody>
      </p:sp>
    </p:spTree>
    <p:extLst>
      <p:ext uri="{BB962C8B-B14F-4D97-AF65-F5344CB8AC3E}">
        <p14:creationId xmlns:p14="http://schemas.microsoft.com/office/powerpoint/2010/main" val="29269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4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修齐中学成功筹得兴建科技楼的经费。试以校长林治平的名义，拟一则启事，向热心捐助的人士致谢。</a:t>
            </a:r>
            <a:endParaRPr lang="en-MY" sz="2800" b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758546"/>
              </p:ext>
            </p:extLst>
          </p:nvPr>
        </p:nvGraphicFramePr>
        <p:xfrm>
          <a:off x="660904" y="1602464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16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鸣谢启事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866893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590106"/>
            <a:ext cx="5957180" cy="771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341128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98322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586315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5189404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76134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81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0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齐新村图书馆主任林</a:t>
            </a:r>
            <a:r>
              <a:rPr lang="zh-CN" altLang="en-US" sz="20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治平名义，拟一</a:t>
            </a:r>
            <a:r>
              <a:rPr lang="zh-CN" altLang="en-US" sz="20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则启事，吁请村民登记成为图书馆的会员。</a:t>
            </a:r>
            <a:endParaRPr lang="en-MY" sz="20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312216"/>
              </p:ext>
            </p:extLst>
          </p:nvPr>
        </p:nvGraphicFramePr>
        <p:xfrm>
          <a:off x="660904" y="1181100"/>
          <a:ext cx="4644427" cy="5129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57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8711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修齐新村图书馆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12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请登记成为图书馆会员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修齐新村图书馆主任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219943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1974300"/>
            <a:ext cx="5957180" cy="771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呼吁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481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8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齐幼儿教育中心院长林</a:t>
            </a:r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</a:t>
            </a:r>
            <a:r>
              <a:rPr lang="zh-CN" altLang="en-US" sz="28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，拟一则新分行开张的启事。</a:t>
            </a:r>
            <a:endParaRPr lang="en-MY" sz="28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61284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修齐幼儿教育中心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19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新分行开张启事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修齐幼儿教育中心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宗旨：提供专业的幼教服务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日（星期六）上午</a:t>
            </a:r>
            <a:r>
              <a:rPr lang="en-US" altLang="zh-CN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时，</a:t>
            </a:r>
            <a:endParaRPr lang="en-US" altLang="zh-CN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b="1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b="1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</a:t>
            </a:r>
            <a:r>
              <a:rPr lang="zh-CN" altLang="en-US" b="1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于</a:t>
            </a:r>
            <a:r>
              <a:rPr lang="zh-CN" altLang="en-US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阳光花园幼教中心</a:t>
            </a:r>
            <a:endParaRPr lang="en-MY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活动：新分行开张仪式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目的：邀请出席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详情：开放参观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设备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课程介绍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师资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费用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致谢：吁请踊跃出席，先此致谢。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69717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012143"/>
              </p:ext>
            </p:extLst>
          </p:nvPr>
        </p:nvGraphicFramePr>
        <p:xfrm>
          <a:off x="705393" y="2047171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912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54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</a:t>
            </a:r>
            <a:r>
              <a:rPr lang="zh-CN" altLang="en-US" sz="28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齐</a:t>
            </a:r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中</a:t>
            </a:r>
            <a:r>
              <a:rPr lang="zh-CN" altLang="en-US" sz="28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学华文学会会刊主编林</a:t>
            </a:r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治平名义</a:t>
            </a:r>
            <a:r>
              <a:rPr lang="zh-CN" altLang="en-US" sz="2800" b="1" dirty="0" smtClean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，拟一则征稿启事，吁请同学们踊跃投稿。</a:t>
            </a:r>
            <a:endParaRPr lang="en-MY" sz="28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082401"/>
              </p:ext>
            </p:extLst>
          </p:nvPr>
        </p:nvGraphicFramePr>
        <p:xfrm>
          <a:off x="660904" y="1602463"/>
          <a:ext cx="4644427" cy="4707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3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47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修齐中学华文学会会刊组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19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征稿启事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修齐中学华文学会会刊组主编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656784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宗旨：推广校园创作风气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日时地：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拟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于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2021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0244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活动：出版华文学会会刊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目的：征稿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启事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详情：体裁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内容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字数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投稿方式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截止日期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致谢：</a:t>
            </a:r>
            <a:r>
              <a:rPr lang="zh-CN" altLang="en-US" sz="23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</a:t>
            </a:r>
            <a:r>
              <a:rPr lang="zh-CN" altLang="en-US" sz="23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请同学们踊跃投稿，先此致谢。</a:t>
            </a:r>
            <a:endParaRPr lang="en-MY" sz="23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529" y="1569717"/>
            <a:ext cx="4721446" cy="4764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81052"/>
              </p:ext>
            </p:extLst>
          </p:nvPr>
        </p:nvGraphicFramePr>
        <p:xfrm>
          <a:off x="705393" y="2047171"/>
          <a:ext cx="4505717" cy="4043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17"/>
              </a:tblGrid>
              <a:tr h="39126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为了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，本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X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定于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 举办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，特此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此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素闻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4.  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若</a:t>
                      </a:r>
                      <a:r>
                        <a:rPr lang="en-MY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2800" b="1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。</a:t>
                      </a:r>
                      <a:endParaRPr lang="en-MY" sz="2800" b="1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19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试以修齐中学校长林治平名义，拟一则征聘校园看守员启事。</a:t>
            </a:r>
            <a:endParaRPr lang="en-MY" sz="28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257336"/>
              </p:ext>
            </p:extLst>
          </p:nvPr>
        </p:nvGraphicFramePr>
        <p:xfrm>
          <a:off x="660904" y="1181100"/>
          <a:ext cx="4644427" cy="5129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57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8711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征聘校园看守员启事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障全体师生的安全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征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聘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位校园看守员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启事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吁请符合资格者前来应征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龄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健康状况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学历品行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待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遇从优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医药福利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交通津贴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意应征者请到校务处面试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308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试以修齐中学电脑学会顾问老师林治平名义，拟一则电脑班招生启事。</a:t>
            </a:r>
            <a:endParaRPr lang="en-MY" sz="28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405332"/>
              </p:ext>
            </p:extLst>
          </p:nvPr>
        </p:nvGraphicFramePr>
        <p:xfrm>
          <a:off x="660904" y="1181100"/>
          <a:ext cx="4644427" cy="5129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57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8711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修齐中学电脑学会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电脑班招生启事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修齐中学电脑学会顾问老师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提升学生对电脑操作的能力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即日起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832700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电脑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班招生活动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435789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启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事吁请有兴趣的同学前来报名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69138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电脑课时间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师资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费用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请踊跃报名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先此致谢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121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529" y="579422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FF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修齐中学的学生被发现感染新冠肺炎，试以修齐中学校长林治平名义，拟一则宣告学校暂时停课之启事。</a:t>
            </a:r>
            <a:endParaRPr lang="en-MY" sz="2800" b="1" dirty="0">
              <a:solidFill>
                <a:srgbClr val="00FF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102451"/>
              </p:ext>
            </p:extLst>
          </p:nvPr>
        </p:nvGraphicFramePr>
        <p:xfrm>
          <a:off x="660904" y="1533529"/>
          <a:ext cx="4644427" cy="4776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427"/>
              </a:tblGrid>
              <a:tr h="240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启事</a:t>
                      </a:r>
                      <a:r>
                        <a:rPr lang="zh-CN" sz="14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格</a:t>
                      </a:r>
                      <a:r>
                        <a:rPr lang="zh-CN" sz="14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式</a:t>
                      </a:r>
                      <a:endParaRPr lang="en-MY" sz="14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  <a:tr h="4536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zh-CN" sz="1600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10,Jalan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Maju</a:t>
                      </a: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60604 Putra Jaya.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___________________________________________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2020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年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                                                            </a:t>
                      </a:r>
                      <a:endParaRPr lang="en-US" altLang="zh-CN" sz="1600" dirty="0" smtClean="0">
                        <a:solidFill>
                          <a:srgbClr val="FFFF00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sng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学校暂时停课启事</a:t>
                      </a:r>
                      <a:endParaRPr lang="en-US" altLang="zh-CN" sz="1600" u="sng" dirty="0" smtClean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</a:t>
                      </a:r>
                      <a:r>
                        <a:rPr lang="en-US" alt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························································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修齐中学校长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林治平</a:t>
                      </a:r>
                      <a:r>
                        <a:rPr lang="zh-CN" sz="1600" dirty="0" smtClean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 </a:t>
                      </a:r>
                      <a:r>
                        <a:rPr lang="zh-CN" sz="1600" dirty="0"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启</a:t>
                      </a:r>
                      <a:endParaRPr lang="en-MY" sz="1600" dirty="0"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57007" marR="57007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68293" y="1444995"/>
            <a:ext cx="5957180" cy="6673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保障全校师生的安全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8293" y="2229612"/>
            <a:ext cx="5957180" cy="3325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8293" y="2689520"/>
            <a:ext cx="5957180" cy="34506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8293" y="3136775"/>
            <a:ext cx="5957180" cy="8049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特此发启事宣告本校于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2020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起</a:t>
            </a:r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学校暂时停课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8293" y="4059050"/>
            <a:ext cx="5957180" cy="526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停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课原因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消毒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隔离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复课日期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8293" y="4702487"/>
            <a:ext cx="5957180" cy="516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经验丰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富</a:t>
            </a:r>
            <a:r>
              <a:rPr lang="en-US" altLang="zh-CN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获奖无数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8293" y="5335836"/>
            <a:ext cx="5957180" cy="51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</a:t>
            </a:r>
            <a:r>
              <a:rPr lang="zh-CN" altLang="en-US" sz="24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有不便之处</a:t>
            </a:r>
            <a:r>
              <a:rPr lang="en-US" altLang="zh-CN" sz="2400" b="1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400" b="1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先此致歉</a:t>
            </a:r>
            <a:endParaRPr lang="en-MY" sz="24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66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1240</TotalTime>
  <Words>5601</Words>
  <Application>Microsoft Office PowerPoint</Application>
  <PresentationFormat>Widescreen</PresentationFormat>
  <Paragraphs>1112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KaiTi</vt:lpstr>
      <vt:lpstr>SimSun</vt:lpstr>
      <vt:lpstr>SimSun</vt:lpstr>
      <vt:lpstr>Arial</vt:lpstr>
      <vt:lpstr>Calibri</vt:lpstr>
      <vt:lpstr>Century Gothic</vt:lpstr>
      <vt:lpstr>Times New Roman</vt:lpstr>
      <vt:lpstr>Wingdings 3</vt:lpstr>
      <vt:lpstr>Ion Boardroom</vt:lpstr>
      <vt:lpstr>应用文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应用文</dc:title>
  <dc:creator>New HP</dc:creator>
  <cp:lastModifiedBy>New HP</cp:lastModifiedBy>
  <cp:revision>82</cp:revision>
  <dcterms:created xsi:type="dcterms:W3CDTF">2020-10-02T17:46:28Z</dcterms:created>
  <dcterms:modified xsi:type="dcterms:W3CDTF">2021-04-25T14:36:42Z</dcterms:modified>
</cp:coreProperties>
</file>